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p:cViewPr varScale="1">
        <p:scale>
          <a:sx n="82" d="100"/>
          <a:sy n="82" d="100"/>
        </p:scale>
        <p:origin x="-1483"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4E89E-72EC-47E8-901F-B036ADCF14AC}" type="datetimeFigureOut">
              <a:rPr lang="en-US" smtClean="0"/>
              <a:pPr/>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54E89E-72EC-47E8-901F-B036ADCF14AC}" type="datetimeFigureOut">
              <a:rPr lang="en-US" smtClean="0"/>
              <a:pPr/>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54E89E-72EC-47E8-901F-B036ADCF14AC}" type="datetimeFigureOut">
              <a:rPr lang="en-US" smtClean="0"/>
              <a:pPr/>
              <a:t>10/24/2021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54E89E-72EC-47E8-901F-B036ADCF14AC}" type="datetimeFigureOut">
              <a:rPr lang="en-US" smtClean="0"/>
              <a:pPr/>
              <a:t>10/24/2021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4E89E-72EC-47E8-901F-B036ADCF14AC}" type="datetimeFigureOut">
              <a:rPr lang="en-US" smtClean="0"/>
              <a:pPr/>
              <a:t>10/24/2021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4E89E-72EC-47E8-901F-B036ADCF14AC}" type="datetimeFigureOut">
              <a:rPr lang="en-US" smtClean="0"/>
              <a:pPr/>
              <a:t>10/24/2021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E9E57-AFFD-4BA6-904F-1C51AC3995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latin typeface="Cooper Black" pitchFamily="18" charset="0"/>
              </a:rPr>
              <a:t>AutoCad</a:t>
            </a:r>
            <a:r>
              <a:rPr lang="en-US" dirty="0" smtClean="0">
                <a:latin typeface="Cooper Black" pitchFamily="18" charset="0"/>
              </a:rPr>
              <a:t> 2021</a:t>
            </a:r>
            <a:endParaRPr lang="en-US" dirty="0">
              <a:latin typeface="Cooper Black" pitchFamily="18" charset="0"/>
            </a:endParaRPr>
          </a:p>
        </p:txBody>
      </p:sp>
      <p:sp>
        <p:nvSpPr>
          <p:cNvPr id="3" name="Subtitle 2"/>
          <p:cNvSpPr>
            <a:spLocks noGrp="1"/>
          </p:cNvSpPr>
          <p:nvPr>
            <p:ph type="subTitle" idx="1"/>
          </p:nvPr>
        </p:nvSpPr>
        <p:spPr>
          <a:xfrm>
            <a:off x="642910" y="5357826"/>
            <a:ext cx="4343408" cy="828684"/>
          </a:xfrm>
        </p:spPr>
        <p:txBody>
          <a:bodyPr/>
          <a:lstStyle/>
          <a:p>
            <a:r>
              <a:rPr lang="ar-IQ" sz="4000" dirty="0" smtClean="0">
                <a:solidFill>
                  <a:schemeClr val="tx1"/>
                </a:solidFill>
                <a:latin typeface="AGA Granada غرناطة V2" pitchFamily="2" charset="-78"/>
                <a:cs typeface="AGA Granada غرناطة V2" pitchFamily="2" charset="-78"/>
              </a:rPr>
              <a:t>د. وميض تركي محمد </a:t>
            </a:r>
            <a:endParaRPr lang="en-US" sz="4000" dirty="0" smtClean="0">
              <a:solidFill>
                <a:schemeClr val="tx1"/>
              </a:solidFill>
              <a:latin typeface="AGA Granada غرناطة V2" pitchFamily="2" charset="-78"/>
              <a:cs typeface="AGA Granada غرناطة V2" pitchFamily="2" charset="-78"/>
            </a:endParaRPr>
          </a:p>
          <a:p>
            <a:endParaRPr lang="en-US" dirty="0">
              <a:solidFill>
                <a:schemeClr val="tx1"/>
              </a:solidFill>
            </a:endParaRPr>
          </a:p>
        </p:txBody>
      </p:sp>
      <p:pic>
        <p:nvPicPr>
          <p:cNvPr id="5" name="Picture 4" descr="بدون عنوان-1.jpg"/>
          <p:cNvPicPr>
            <a:picLocks noChangeAspect="1"/>
          </p:cNvPicPr>
          <p:nvPr/>
        </p:nvPicPr>
        <p:blipFill>
          <a:blip r:embed="rId2" cstate="print"/>
          <a:stretch>
            <a:fillRect/>
          </a:stretch>
        </p:blipFill>
        <p:spPr>
          <a:xfrm>
            <a:off x="0" y="0"/>
            <a:ext cx="9144000" cy="14690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260648"/>
            <a:ext cx="8643998"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IQ" sz="3600" dirty="0" smtClean="0">
                <a:latin typeface="Arial Black" pitchFamily="34" charset="0"/>
                <a:cs typeface="(AH) Manal Black" pitchFamily="2" charset="-78"/>
              </a:rPr>
              <a:t>واجهة </a:t>
            </a:r>
            <a:r>
              <a:rPr lang="ar-IQ" sz="3600" dirty="0" smtClean="0">
                <a:latin typeface="Arial Black" pitchFamily="34" charset="0"/>
                <a:cs typeface="(AH) Manal Black" pitchFamily="2" charset="-78"/>
              </a:rPr>
              <a:t>البرنامج – مكعب العرض </a:t>
            </a:r>
            <a:r>
              <a:rPr lang="en-US" sz="2400" b="1" dirty="0" smtClean="0">
                <a:latin typeface="Arial Black" pitchFamily="34" charset="0"/>
                <a:cs typeface="(AH) Manal Black" pitchFamily="2" charset="-78"/>
              </a:rPr>
              <a:t>AutoCAD 2021</a:t>
            </a:r>
          </a:p>
          <a:p>
            <a:pPr algn="ctr" rtl="1"/>
            <a:r>
              <a:rPr lang="ar-IQ" sz="2400" dirty="0" smtClean="0">
                <a:latin typeface="Arial Black" pitchFamily="34" charset="0"/>
                <a:cs typeface="(AH) Manal Black" pitchFamily="2" charset="-78"/>
              </a:rPr>
              <a:t>شريط التنقل – خط الاوامر</a:t>
            </a:r>
            <a:endParaRPr lang="en-US" sz="2400" b="1" dirty="0" smtClean="0">
              <a:latin typeface="Arial Black" pitchFamily="34" charset="0"/>
              <a:cs typeface="(AH) Manal Black" pitchFamily="2" charset="-78"/>
            </a:endParaRPr>
          </a:p>
        </p:txBody>
      </p:sp>
      <p:pic>
        <p:nvPicPr>
          <p:cNvPr id="6146" name="Picture 2"/>
          <p:cNvPicPr>
            <a:picLocks noChangeAspect="1" noChangeArrowheads="1"/>
          </p:cNvPicPr>
          <p:nvPr/>
        </p:nvPicPr>
        <p:blipFill>
          <a:blip r:embed="rId2" cstate="print"/>
          <a:srcRect/>
          <a:stretch>
            <a:fillRect/>
          </a:stretch>
        </p:blipFill>
        <p:spPr bwMode="auto">
          <a:xfrm>
            <a:off x="571472" y="1428736"/>
            <a:ext cx="4786346" cy="1936224"/>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6429388" y="1714488"/>
            <a:ext cx="2505075" cy="2657475"/>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428596" y="3571876"/>
            <a:ext cx="3743325" cy="28956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cstate="print"/>
          <a:srcRect/>
          <a:stretch>
            <a:fillRect/>
          </a:stretch>
        </p:blipFill>
        <p:spPr bwMode="auto">
          <a:xfrm>
            <a:off x="5857884" y="5072074"/>
            <a:ext cx="3152775" cy="134302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IQ" sz="3600" dirty="0" smtClean="0">
                <a:latin typeface="Arial Black" pitchFamily="34" charset="0"/>
                <a:cs typeface="(AH) Manal Black" pitchFamily="2" charset="-78"/>
              </a:rPr>
              <a:t>واجهة </a:t>
            </a:r>
            <a:r>
              <a:rPr lang="ar-IQ" sz="3600" dirty="0" smtClean="0">
                <a:latin typeface="Arial Black" pitchFamily="34" charset="0"/>
                <a:cs typeface="(AH) Manal Black" pitchFamily="2" charset="-78"/>
              </a:rPr>
              <a:t>البرنامج – شريط الحالة      </a:t>
            </a:r>
            <a:r>
              <a:rPr lang="en-US" sz="2400" b="1" dirty="0" smtClean="0">
                <a:latin typeface="Arial Black" pitchFamily="34" charset="0"/>
              </a:rPr>
              <a:t>AutoCAD 2021</a:t>
            </a:r>
          </a:p>
        </p:txBody>
      </p:sp>
      <p:pic>
        <p:nvPicPr>
          <p:cNvPr id="7170" name="Picture 2"/>
          <p:cNvPicPr>
            <a:picLocks noChangeAspect="1" noChangeArrowheads="1"/>
          </p:cNvPicPr>
          <p:nvPr/>
        </p:nvPicPr>
        <p:blipFill>
          <a:blip r:embed="rId2" cstate="print"/>
          <a:srcRect/>
          <a:stretch>
            <a:fillRect/>
          </a:stretch>
        </p:blipFill>
        <p:spPr bwMode="auto">
          <a:xfrm>
            <a:off x="384148" y="2564904"/>
            <a:ext cx="2036943" cy="862583"/>
          </a:xfrm>
          <a:prstGeom prst="rect">
            <a:avLst/>
          </a:prstGeom>
          <a:noFill/>
          <a:ln w="9525">
            <a:noFill/>
            <a:miter lim="800000"/>
            <a:headEnd/>
            <a:tailEnd/>
          </a:ln>
          <a:effectLst/>
        </p:spPr>
      </p:pic>
      <p:pic>
        <p:nvPicPr>
          <p:cNvPr id="7176" name="Picture 8"/>
          <p:cNvPicPr>
            <a:picLocks noChangeAspect="1" noChangeArrowheads="1"/>
          </p:cNvPicPr>
          <p:nvPr/>
        </p:nvPicPr>
        <p:blipFill>
          <a:blip r:embed="rId3" cstate="print"/>
          <a:srcRect/>
          <a:stretch>
            <a:fillRect/>
          </a:stretch>
        </p:blipFill>
        <p:spPr bwMode="auto">
          <a:xfrm>
            <a:off x="395536" y="3693975"/>
            <a:ext cx="2095987" cy="671129"/>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395536" y="1556792"/>
            <a:ext cx="2088232" cy="81460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IQ" sz="3600" dirty="0" smtClean="0">
                <a:latin typeface="Arial Black" pitchFamily="34" charset="0"/>
                <a:cs typeface="(AH) Manal Black" pitchFamily="2" charset="-78"/>
              </a:rPr>
              <a:t>الدرس القادم ...                  </a:t>
            </a:r>
            <a:r>
              <a:rPr lang="en-US" sz="2400" b="1" dirty="0" smtClean="0">
                <a:latin typeface="Arial Black" pitchFamily="34" charset="0"/>
              </a:rPr>
              <a:t>AutoCAD </a:t>
            </a:r>
            <a:r>
              <a:rPr lang="en-US" sz="2400" b="1" dirty="0" smtClean="0">
                <a:latin typeface="Arial Black" pitchFamily="34" charset="0"/>
              </a:rPr>
              <a:t>2021</a:t>
            </a:r>
          </a:p>
        </p:txBody>
      </p:sp>
      <p:sp>
        <p:nvSpPr>
          <p:cNvPr id="5" name="TextBox 4"/>
          <p:cNvSpPr txBox="1"/>
          <p:nvPr/>
        </p:nvSpPr>
        <p:spPr>
          <a:xfrm>
            <a:off x="755576" y="1844824"/>
            <a:ext cx="7632848" cy="523220"/>
          </a:xfrm>
          <a:prstGeom prst="rect">
            <a:avLst/>
          </a:prstGeom>
          <a:noFill/>
        </p:spPr>
        <p:txBody>
          <a:bodyPr wrap="square" rtlCol="1">
            <a:spAutoFit/>
          </a:bodyPr>
          <a:lstStyle/>
          <a:p>
            <a:pPr algn="r"/>
            <a:r>
              <a:rPr lang="ar-IQ" sz="2800" dirty="0" smtClean="0">
                <a:cs typeface="(AH) Manal Black" pitchFamily="2" charset="-78"/>
              </a:rPr>
              <a:t>في الدرس القادم ... سنبدأ بشرح أدوات الرسم بإذن الله</a:t>
            </a:r>
            <a:endParaRPr lang="ar-IQ" sz="2800" dirty="0">
              <a:cs typeface="(AH) Manal Black" pitchFamily="2" charset="-78"/>
            </a:endParaRPr>
          </a:p>
        </p:txBody>
      </p:sp>
      <p:sp>
        <p:nvSpPr>
          <p:cNvPr id="6" name="TextBox 5"/>
          <p:cNvSpPr txBox="1"/>
          <p:nvPr/>
        </p:nvSpPr>
        <p:spPr>
          <a:xfrm>
            <a:off x="539552" y="5229200"/>
            <a:ext cx="4248472" cy="1015663"/>
          </a:xfrm>
          <a:prstGeom prst="rect">
            <a:avLst/>
          </a:prstGeom>
          <a:noFill/>
        </p:spPr>
        <p:txBody>
          <a:bodyPr wrap="square" rtlCol="1">
            <a:spAutoFit/>
          </a:bodyPr>
          <a:lstStyle/>
          <a:p>
            <a:r>
              <a:rPr lang="ar-IQ" sz="6000" dirty="0" smtClean="0">
                <a:latin typeface="Hacen Extender X-Slant" pitchFamily="2" charset="-78"/>
                <a:cs typeface="Hacen Extender X-Slant" pitchFamily="2" charset="-78"/>
              </a:rPr>
              <a:t>شكراً جزيلا</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42918"/>
            <a:ext cx="8643998" cy="4093428"/>
          </a:xfrm>
          <a:prstGeom prst="rect">
            <a:avLst/>
          </a:prstGeom>
          <a:noFill/>
        </p:spPr>
        <p:txBody>
          <a:bodyPr wrap="square" rtlCol="0">
            <a:spAutoFit/>
          </a:bodyPr>
          <a:lstStyle/>
          <a:p>
            <a:pPr algn="r"/>
            <a:r>
              <a:rPr lang="ar-IQ" sz="3200" dirty="0" smtClean="0">
                <a:cs typeface="(AH) Manal Black" pitchFamily="2" charset="-78"/>
              </a:rPr>
              <a:t>في نهاية هذا الدرس يستطيع الطالب أن يتعرف على:</a:t>
            </a:r>
          </a:p>
          <a:p>
            <a:pPr algn="r"/>
            <a:endParaRPr lang="ar-IQ" sz="2400" dirty="0">
              <a:cs typeface="AL-Mateen" pitchFamily="2" charset="-78"/>
            </a:endParaRPr>
          </a:p>
          <a:p>
            <a:pPr algn="r" rtl="1">
              <a:lnSpc>
                <a:spcPct val="150000"/>
              </a:lnSpc>
              <a:buFont typeface="Arial" pitchFamily="34" charset="0"/>
              <a:buChar char="•"/>
            </a:pPr>
            <a:r>
              <a:rPr lang="ar-IQ" sz="2400" b="1" dirty="0" smtClean="0"/>
              <a:t>تاريخ تطور البرنامج</a:t>
            </a:r>
          </a:p>
          <a:p>
            <a:pPr algn="r" rtl="1">
              <a:lnSpc>
                <a:spcPct val="150000"/>
              </a:lnSpc>
              <a:buFont typeface="Arial" pitchFamily="34" charset="0"/>
              <a:buChar char="•"/>
            </a:pPr>
            <a:r>
              <a:rPr lang="ar-IQ" sz="2400" b="1" dirty="0" smtClean="0"/>
              <a:t>متطلبات تشغيل البرنامج</a:t>
            </a:r>
          </a:p>
          <a:p>
            <a:pPr algn="r" rtl="1">
              <a:lnSpc>
                <a:spcPct val="150000"/>
              </a:lnSpc>
              <a:buFont typeface="Arial" pitchFamily="34" charset="0"/>
              <a:buChar char="•"/>
            </a:pPr>
            <a:r>
              <a:rPr lang="ar-IQ" sz="2400" b="1" dirty="0" smtClean="0"/>
              <a:t>واجهة البرنامج</a:t>
            </a:r>
          </a:p>
          <a:p>
            <a:pPr algn="r" rtl="1">
              <a:lnSpc>
                <a:spcPct val="150000"/>
              </a:lnSpc>
              <a:buFont typeface="Arial" pitchFamily="34" charset="0"/>
              <a:buChar char="•"/>
            </a:pPr>
            <a:r>
              <a:rPr lang="ar-IQ" sz="2400" b="1" dirty="0" smtClean="0"/>
              <a:t>تغيير سمة واجهة البرنامج</a:t>
            </a:r>
          </a:p>
          <a:p>
            <a:pPr algn="r" rtl="1">
              <a:lnSpc>
                <a:spcPct val="150000"/>
              </a:lnSpc>
              <a:buFont typeface="Arial" pitchFamily="34" charset="0"/>
              <a:buChar char="•"/>
            </a:pPr>
            <a:r>
              <a:rPr lang="ar-IQ" sz="2400" b="1" dirty="0" smtClean="0"/>
              <a:t>أهم العناصر المكونة لواجهة البرنامج وكيفية التعامل مع كل منها</a:t>
            </a:r>
          </a:p>
          <a:p>
            <a:pPr algn="r"/>
            <a:endParaRPr lang="en-US" sz="2400" dirty="0">
              <a:cs typeface="AL-Mateen" pitchFamily="2" charset="-78"/>
            </a:endParaRPr>
          </a:p>
        </p:txBody>
      </p:sp>
      <p:sp>
        <p:nvSpPr>
          <p:cNvPr id="9" name="Rounded Rectangle 8"/>
          <p:cNvSpPr/>
          <p:nvPr/>
        </p:nvSpPr>
        <p:spPr>
          <a:xfrm>
            <a:off x="2483768" y="642918"/>
            <a:ext cx="6160198" cy="64294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cs typeface="(AH) Manal Black"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142852"/>
            <a:ext cx="864399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ar-IQ" sz="3600" dirty="0" smtClean="0">
                <a:latin typeface="Arial Black" pitchFamily="34" charset="0"/>
                <a:cs typeface="(AH) Manal Black" pitchFamily="2" charset="-78"/>
              </a:rPr>
              <a:t>تاريخ تطور البرنامج</a:t>
            </a:r>
            <a:endParaRPr lang="en-US" sz="3600" dirty="0">
              <a:latin typeface="Arial Black" pitchFamily="34" charset="0"/>
              <a:cs typeface="(AH) Manal Black" pitchFamily="2" charset="-78"/>
            </a:endParaRPr>
          </a:p>
        </p:txBody>
      </p:sp>
      <p:sp>
        <p:nvSpPr>
          <p:cNvPr id="3" name="TextBox 2"/>
          <p:cNvSpPr txBox="1"/>
          <p:nvPr/>
        </p:nvSpPr>
        <p:spPr>
          <a:xfrm>
            <a:off x="142844" y="1142984"/>
            <a:ext cx="8715436" cy="5170646"/>
          </a:xfrm>
          <a:prstGeom prst="rect">
            <a:avLst/>
          </a:prstGeom>
          <a:noFill/>
        </p:spPr>
        <p:txBody>
          <a:bodyPr wrap="square" rtlCol="0">
            <a:spAutoFit/>
          </a:bodyPr>
          <a:lstStyle/>
          <a:p>
            <a:pPr algn="just" rtl="1">
              <a:lnSpc>
                <a:spcPct val="150000"/>
              </a:lnSpc>
            </a:pPr>
            <a:r>
              <a:rPr lang="ar-IQ" sz="2000" dirty="0" smtClean="0">
                <a:latin typeface="Arial Black" pitchFamily="34" charset="0"/>
              </a:rPr>
              <a:t>يعتبر برنامج </a:t>
            </a:r>
            <a:r>
              <a:rPr lang="en-US" sz="2000" dirty="0" smtClean="0">
                <a:latin typeface="Arial Black" pitchFamily="34" charset="0"/>
              </a:rPr>
              <a:t>  </a:t>
            </a:r>
            <a:r>
              <a:rPr lang="en-US" sz="2000" dirty="0" err="1" smtClean="0">
                <a:latin typeface="Arial Black" pitchFamily="34" charset="0"/>
              </a:rPr>
              <a:t>AutoCad</a:t>
            </a:r>
            <a:r>
              <a:rPr lang="en-US" sz="2000" dirty="0" smtClean="0">
                <a:latin typeface="Arial Black" pitchFamily="34" charset="0"/>
              </a:rPr>
              <a:t> </a:t>
            </a:r>
            <a:r>
              <a:rPr lang="ar-IQ" sz="2000" dirty="0" smtClean="0">
                <a:latin typeface="Arial Black" pitchFamily="34" charset="0"/>
              </a:rPr>
              <a:t>من أهم وأدق البرامج المستخدمة في التصميم ثنائي وثلاثي الابعاد بواسطة الحاسوب. يتكون اسم البرنامج من مقطعين </a:t>
            </a:r>
            <a:r>
              <a:rPr lang="en-US" sz="2000" dirty="0" smtClean="0">
                <a:latin typeface="Arial Black" pitchFamily="34" charset="0"/>
              </a:rPr>
              <a:t>Auto</a:t>
            </a:r>
            <a:r>
              <a:rPr lang="ar-IQ" sz="2000" dirty="0" smtClean="0">
                <a:latin typeface="Arial Black" pitchFamily="34" charset="0"/>
              </a:rPr>
              <a:t> نسبة الى الشركة المالكة للبرنامج </a:t>
            </a:r>
            <a:r>
              <a:rPr lang="en-US" sz="2000" dirty="0" smtClean="0">
                <a:latin typeface="Arial Black" pitchFamily="34" charset="0"/>
              </a:rPr>
              <a:t>Autodesk</a:t>
            </a:r>
            <a:r>
              <a:rPr lang="ar-IQ" sz="2000" dirty="0" smtClean="0">
                <a:latin typeface="Arial Black" pitchFamily="34" charset="0"/>
              </a:rPr>
              <a:t> والمقطع الثاني </a:t>
            </a:r>
            <a:r>
              <a:rPr lang="en-US" sz="2000" dirty="0" smtClean="0">
                <a:latin typeface="Arial Black" pitchFamily="34" charset="0"/>
              </a:rPr>
              <a:t>Cad</a:t>
            </a:r>
            <a:r>
              <a:rPr lang="ar-IQ" sz="2000" dirty="0" smtClean="0">
                <a:latin typeface="Arial Black" pitchFamily="34" charset="0"/>
              </a:rPr>
              <a:t> نسبة الى وظيفة البرنامج </a:t>
            </a:r>
            <a:r>
              <a:rPr lang="en-US" sz="2000" dirty="0" smtClean="0">
                <a:latin typeface="Arial Black" pitchFamily="34" charset="0"/>
              </a:rPr>
              <a:t>Computer Aided Design</a:t>
            </a:r>
            <a:r>
              <a:rPr lang="ar-IQ" sz="2000" dirty="0" smtClean="0">
                <a:latin typeface="Arial Black" pitchFamily="34" charset="0"/>
              </a:rPr>
              <a:t>.</a:t>
            </a:r>
          </a:p>
          <a:p>
            <a:pPr algn="just" rtl="1">
              <a:lnSpc>
                <a:spcPct val="150000"/>
              </a:lnSpc>
            </a:pPr>
            <a:r>
              <a:rPr lang="ar-IQ" sz="2000" dirty="0" smtClean="0">
                <a:latin typeface="Arial Black" pitchFamily="34" charset="0"/>
              </a:rPr>
              <a:t>ظهرت أول نسخة رسمية من البرنامج عام 1982 وكان وقتها يعمل في بيئة </a:t>
            </a:r>
            <a:r>
              <a:rPr lang="en-US" sz="2000" dirty="0" smtClean="0">
                <a:latin typeface="Arial Black" pitchFamily="34" charset="0"/>
              </a:rPr>
              <a:t>Dos</a:t>
            </a:r>
            <a:r>
              <a:rPr lang="ar-IQ" sz="2000" dirty="0" smtClean="0">
                <a:latin typeface="Arial Black" pitchFamily="34" charset="0"/>
              </a:rPr>
              <a:t> وتتم طباعة الأوامر يدويا.</a:t>
            </a:r>
          </a:p>
          <a:p>
            <a:pPr algn="just" rtl="1">
              <a:lnSpc>
                <a:spcPct val="150000"/>
              </a:lnSpc>
            </a:pPr>
            <a:r>
              <a:rPr lang="ar-IQ" sz="2000" dirty="0" smtClean="0">
                <a:latin typeface="Arial Black" pitchFamily="34" charset="0"/>
              </a:rPr>
              <a:t>مع تطور الحاسبات وأنظمة تشغيلها تطور البرنامج ليظهر بواجهة رسومية في تسعينيات القرن الماضي وتم إضافة العديد من الادوات الخاصة بالرسوم ثلاثية الابعاد مع تطور البرنامج بالإضافة الى توفير نسخ للبرنامج تتوافق مع الكثير من المتطلبات مثل الحزمة الخاصة بالهندسة المعمارية والميكانيكية والكهربائية.. الخ الى أن وصل البرنامج الى ما هو عليه الآن.</a:t>
            </a:r>
          </a:p>
          <a:p>
            <a:pPr algn="just" rtl="1">
              <a:lnSpc>
                <a:spcPct val="150000"/>
              </a:lnSpc>
            </a:pPr>
            <a:r>
              <a:rPr lang="ar-IQ" sz="2000" dirty="0" smtClean="0">
                <a:latin typeface="Arial Black" pitchFamily="34" charset="0"/>
              </a:rPr>
              <a:t>آخر إصدار للبرنامج  </a:t>
            </a:r>
            <a:r>
              <a:rPr lang="en-US" sz="2000" dirty="0" smtClean="0">
                <a:latin typeface="Arial Black" pitchFamily="34" charset="0"/>
              </a:rPr>
              <a:t>    </a:t>
            </a:r>
            <a:r>
              <a:rPr lang="en-US" sz="2400" b="1" dirty="0">
                <a:latin typeface="Arial Black" pitchFamily="34" charset="0"/>
              </a:rPr>
              <a:t>AutoCAD 2022</a:t>
            </a:r>
          </a:p>
          <a:p>
            <a:pPr algn="r" rtl="1"/>
            <a:r>
              <a:rPr lang="ar-IQ" sz="2400" b="1" dirty="0" smtClean="0">
                <a:latin typeface="Arial Black" pitchFamily="34" charset="0"/>
              </a:rPr>
              <a:t>   </a:t>
            </a:r>
            <a:endParaRPr lang="en-US" sz="2400" b="1" dirty="0">
              <a:latin typeface="Arial Black"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IQ" sz="3600" dirty="0" smtClean="0">
                <a:latin typeface="Arial Black" pitchFamily="34" charset="0"/>
                <a:cs typeface="(AH) Manal Black" pitchFamily="2" charset="-78"/>
              </a:rPr>
              <a:t>متطلبات تشغيل      </a:t>
            </a:r>
            <a:r>
              <a:rPr lang="en-US" sz="2400" b="1" dirty="0" smtClean="0">
                <a:latin typeface="Arial Black" pitchFamily="34" charset="0"/>
                <a:cs typeface="(AH) Manal Black" pitchFamily="2" charset="-78"/>
              </a:rPr>
              <a:t>AutoCAD 2021</a:t>
            </a:r>
          </a:p>
        </p:txBody>
      </p:sp>
      <p:sp>
        <p:nvSpPr>
          <p:cNvPr id="4" name="TextBox 3"/>
          <p:cNvSpPr txBox="1"/>
          <p:nvPr/>
        </p:nvSpPr>
        <p:spPr>
          <a:xfrm>
            <a:off x="642910" y="1500174"/>
            <a:ext cx="8072494" cy="4619854"/>
          </a:xfrm>
          <a:prstGeom prst="rect">
            <a:avLst/>
          </a:prstGeom>
          <a:noFill/>
        </p:spPr>
        <p:txBody>
          <a:bodyPr wrap="square" rtlCol="0">
            <a:spAutoFit/>
          </a:bodyPr>
          <a:lstStyle/>
          <a:p>
            <a:pPr>
              <a:lnSpc>
                <a:spcPct val="150000"/>
              </a:lnSpc>
              <a:buFont typeface="Arial" pitchFamily="34" charset="0"/>
              <a:buChar char="•"/>
            </a:pPr>
            <a:r>
              <a:rPr lang="en-US" dirty="0" smtClean="0"/>
              <a:t>Operating System: Microsoft Windows 7 SP1, Windows 8.1, Windows 10 (64 bit only) </a:t>
            </a:r>
            <a:endParaRPr lang="ar-IQ" dirty="0" smtClean="0"/>
          </a:p>
          <a:p>
            <a:pPr>
              <a:lnSpc>
                <a:spcPct val="150000"/>
              </a:lnSpc>
              <a:buFont typeface="Arial" pitchFamily="34" charset="0"/>
              <a:buChar char="•"/>
            </a:pPr>
            <a:r>
              <a:rPr lang="en-US" dirty="0" smtClean="0"/>
              <a:t>Processor: Basic: 2.5 to 2.9 GHz …. Recommended: 3+ GHz processor </a:t>
            </a:r>
            <a:endParaRPr lang="ar-IQ" dirty="0" smtClean="0"/>
          </a:p>
          <a:p>
            <a:pPr>
              <a:lnSpc>
                <a:spcPct val="150000"/>
              </a:lnSpc>
              <a:buFont typeface="Arial" pitchFamily="34" charset="0"/>
              <a:buChar char="•"/>
            </a:pPr>
            <a:r>
              <a:rPr lang="en-US" dirty="0" smtClean="0"/>
              <a:t>RAM:  8 GB (16 GB recommended) </a:t>
            </a:r>
            <a:endParaRPr lang="ar-IQ" dirty="0" smtClean="0"/>
          </a:p>
          <a:p>
            <a:pPr>
              <a:lnSpc>
                <a:spcPct val="150000"/>
              </a:lnSpc>
              <a:buFont typeface="Arial" pitchFamily="34" charset="0"/>
              <a:buChar char="•"/>
            </a:pPr>
            <a:r>
              <a:rPr lang="en-US" dirty="0" smtClean="0"/>
              <a:t>Display Resolution: </a:t>
            </a:r>
            <a:endParaRPr lang="ar-IQ" dirty="0" smtClean="0"/>
          </a:p>
          <a:p>
            <a:pPr>
              <a:lnSpc>
                <a:spcPct val="150000"/>
              </a:lnSpc>
              <a:buFont typeface="Arial" pitchFamily="34" charset="0"/>
              <a:buChar char="•"/>
            </a:pPr>
            <a:r>
              <a:rPr lang="en-US" dirty="0" smtClean="0"/>
              <a:t> Conventional Displays - 1920 x 1080 with True Color</a:t>
            </a:r>
            <a:endParaRPr lang="ar-IQ" dirty="0" smtClean="0"/>
          </a:p>
          <a:p>
            <a:pPr>
              <a:lnSpc>
                <a:spcPct val="150000"/>
              </a:lnSpc>
              <a:buFont typeface="Arial" pitchFamily="34" charset="0"/>
              <a:buChar char="•"/>
            </a:pPr>
            <a:r>
              <a:rPr lang="en-US" dirty="0" smtClean="0"/>
              <a:t>  High Resolution &amp; 4K Displays - Resolutions up to 3840 x 2160 supported on Windows 10, 64-bit systems (with capable display card) </a:t>
            </a:r>
            <a:endParaRPr lang="ar-IQ" dirty="0" smtClean="0"/>
          </a:p>
          <a:p>
            <a:pPr>
              <a:lnSpc>
                <a:spcPct val="150000"/>
              </a:lnSpc>
              <a:buFont typeface="Arial" pitchFamily="34" charset="0"/>
              <a:buChar char="•"/>
            </a:pPr>
            <a:r>
              <a:rPr lang="en-US" dirty="0" smtClean="0"/>
              <a:t>Disc Space: 7 GB of free space for installation </a:t>
            </a:r>
            <a:endParaRPr lang="ar-IQ" dirty="0" smtClean="0"/>
          </a:p>
          <a:p>
            <a:pPr>
              <a:lnSpc>
                <a:spcPct val="150000"/>
              </a:lnSpc>
              <a:buFont typeface="Arial" pitchFamily="34" charset="0"/>
              <a:buChar char="•"/>
            </a:pPr>
            <a:r>
              <a:rPr lang="en-US" dirty="0" smtClean="0"/>
              <a:t>Browser: Google Chrome </a:t>
            </a:r>
            <a:endParaRPr lang="ar-IQ" dirty="0" smtClean="0"/>
          </a:p>
          <a:p>
            <a:pPr>
              <a:lnSpc>
                <a:spcPct val="150000"/>
              </a:lnSpc>
              <a:buFont typeface="Arial" pitchFamily="34" charset="0"/>
              <a:buChar char="•"/>
            </a:pPr>
            <a:r>
              <a:rPr lang="en-US" dirty="0" smtClean="0"/>
              <a:t>.NET Framework Version 4.8 or later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IQ" sz="3600" dirty="0" smtClean="0">
                <a:latin typeface="Arial Black" pitchFamily="34" charset="0"/>
                <a:cs typeface="(AH) Manal Black" pitchFamily="2" charset="-78"/>
              </a:rPr>
              <a:t>واجهة البرنامج      </a:t>
            </a:r>
            <a:r>
              <a:rPr lang="en-US" sz="2400" b="1" dirty="0" smtClean="0">
                <a:latin typeface="Arial Black" pitchFamily="34" charset="0"/>
                <a:cs typeface="(AH) Manal Black" pitchFamily="2" charset="-78"/>
              </a:rPr>
              <a:t>AutoCAD 2021</a:t>
            </a:r>
          </a:p>
        </p:txBody>
      </p:sp>
      <p:pic>
        <p:nvPicPr>
          <p:cNvPr id="1026" name="Picture 2"/>
          <p:cNvPicPr>
            <a:picLocks noChangeAspect="1" noChangeArrowheads="1"/>
          </p:cNvPicPr>
          <p:nvPr/>
        </p:nvPicPr>
        <p:blipFill>
          <a:blip r:embed="rId2" cstate="print"/>
          <a:srcRect/>
          <a:stretch>
            <a:fillRect/>
          </a:stretch>
        </p:blipFill>
        <p:spPr bwMode="auto">
          <a:xfrm>
            <a:off x="214282" y="1500174"/>
            <a:ext cx="8753475" cy="498157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IQ" sz="3600" dirty="0" smtClean="0">
                <a:latin typeface="Arial Black" pitchFamily="34" charset="0"/>
                <a:cs typeface="(AH) Manal Black" pitchFamily="2" charset="-78"/>
              </a:rPr>
              <a:t>تغيير سمة واجهة البرنامج      </a:t>
            </a:r>
            <a:r>
              <a:rPr lang="en-US" sz="2400" b="1" dirty="0" smtClean="0">
                <a:latin typeface="Arial Black" pitchFamily="34" charset="0"/>
                <a:cs typeface="(AH) Manal Black" pitchFamily="2" charset="-78"/>
              </a:rPr>
              <a:t>AutoCAD 2021</a:t>
            </a:r>
          </a:p>
        </p:txBody>
      </p:sp>
      <p:pic>
        <p:nvPicPr>
          <p:cNvPr id="3074" name="Picture 2"/>
          <p:cNvPicPr>
            <a:picLocks noChangeAspect="1" noChangeArrowheads="1"/>
          </p:cNvPicPr>
          <p:nvPr/>
        </p:nvPicPr>
        <p:blipFill>
          <a:blip r:embed="rId2" cstate="print"/>
          <a:srcRect/>
          <a:stretch>
            <a:fillRect/>
          </a:stretch>
        </p:blipFill>
        <p:spPr bwMode="auto">
          <a:xfrm>
            <a:off x="3995936" y="1628800"/>
            <a:ext cx="2448272" cy="2667079"/>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6516216" y="1340768"/>
            <a:ext cx="2322737" cy="2347916"/>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6012160" y="3789040"/>
            <a:ext cx="2808312" cy="2868529"/>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971600" y="1484784"/>
            <a:ext cx="1643074" cy="2169146"/>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cstate="print"/>
          <a:srcRect/>
          <a:stretch>
            <a:fillRect/>
          </a:stretch>
        </p:blipFill>
        <p:spPr bwMode="auto">
          <a:xfrm>
            <a:off x="323528" y="3717032"/>
            <a:ext cx="2849115" cy="2143140"/>
          </a:xfrm>
          <a:prstGeom prst="rect">
            <a:avLst/>
          </a:prstGeom>
          <a:noFill/>
          <a:ln w="9525">
            <a:noFill/>
            <a:miter lim="800000"/>
            <a:headEnd/>
            <a:tailEnd/>
          </a:ln>
          <a:effectLst/>
        </p:spPr>
      </p:pic>
      <p:sp>
        <p:nvSpPr>
          <p:cNvPr id="8" name="TextBox 7"/>
          <p:cNvSpPr txBox="1"/>
          <p:nvPr/>
        </p:nvSpPr>
        <p:spPr>
          <a:xfrm>
            <a:off x="251520" y="1052736"/>
            <a:ext cx="2286203" cy="369332"/>
          </a:xfrm>
          <a:prstGeom prst="rect">
            <a:avLst/>
          </a:prstGeom>
          <a:noFill/>
        </p:spPr>
        <p:txBody>
          <a:bodyPr wrap="none" rtlCol="1">
            <a:spAutoFit/>
          </a:bodyPr>
          <a:lstStyle/>
          <a:p>
            <a:r>
              <a:rPr lang="ar-IQ" dirty="0" smtClean="0"/>
              <a:t>لتغيير القوائم الى اللون الفاتح</a:t>
            </a:r>
            <a:endParaRPr lang="ar-IQ" dirty="0"/>
          </a:p>
        </p:txBody>
      </p:sp>
      <p:sp>
        <p:nvSpPr>
          <p:cNvPr id="9" name="TextBox 8"/>
          <p:cNvSpPr txBox="1"/>
          <p:nvPr/>
        </p:nvSpPr>
        <p:spPr>
          <a:xfrm>
            <a:off x="4139952" y="1196752"/>
            <a:ext cx="1938351" cy="369332"/>
          </a:xfrm>
          <a:prstGeom prst="rect">
            <a:avLst/>
          </a:prstGeom>
          <a:noFill/>
        </p:spPr>
        <p:txBody>
          <a:bodyPr wrap="none" rtlCol="1">
            <a:spAutoFit/>
          </a:bodyPr>
          <a:lstStyle/>
          <a:p>
            <a:r>
              <a:rPr lang="ar-IQ" dirty="0" smtClean="0"/>
              <a:t>لتغيير لون مساحة الرسم</a:t>
            </a:r>
            <a:endParaRPr lang="ar-IQ" dirty="0"/>
          </a:p>
        </p:txBody>
      </p:sp>
      <p:sp>
        <p:nvSpPr>
          <p:cNvPr id="10" name="TextBox 9"/>
          <p:cNvSpPr txBox="1"/>
          <p:nvPr/>
        </p:nvSpPr>
        <p:spPr>
          <a:xfrm>
            <a:off x="179512" y="1700808"/>
            <a:ext cx="785793" cy="369332"/>
          </a:xfrm>
          <a:prstGeom prst="rect">
            <a:avLst/>
          </a:prstGeom>
          <a:noFill/>
        </p:spPr>
        <p:txBody>
          <a:bodyPr wrap="none" rtlCol="1">
            <a:spAutoFit/>
          </a:bodyPr>
          <a:lstStyle/>
          <a:p>
            <a:r>
              <a:rPr lang="en-US" dirty="0" smtClean="0"/>
              <a:t>R-click</a:t>
            </a:r>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IQ" sz="3600" dirty="0" smtClean="0">
                <a:latin typeface="Arial Black" pitchFamily="34" charset="0"/>
                <a:cs typeface="(AH) Manal Black" pitchFamily="2" charset="-78"/>
              </a:rPr>
              <a:t>واجهة البرنامج      </a:t>
            </a:r>
            <a:r>
              <a:rPr lang="en-US" sz="2400" b="1" dirty="0" smtClean="0">
                <a:latin typeface="Arial Black" pitchFamily="34" charset="0"/>
                <a:cs typeface="(AH) Manal Black" pitchFamily="2" charset="-78"/>
              </a:rPr>
              <a:t>AutoCAD 2021</a:t>
            </a:r>
          </a:p>
        </p:txBody>
      </p:sp>
      <p:pic>
        <p:nvPicPr>
          <p:cNvPr id="2050" name="Picture 2"/>
          <p:cNvPicPr>
            <a:picLocks noChangeAspect="1" noChangeArrowheads="1"/>
          </p:cNvPicPr>
          <p:nvPr/>
        </p:nvPicPr>
        <p:blipFill>
          <a:blip r:embed="rId2" cstate="print"/>
          <a:srcRect/>
          <a:stretch>
            <a:fillRect/>
          </a:stretch>
        </p:blipFill>
        <p:spPr bwMode="auto">
          <a:xfrm>
            <a:off x="500034" y="1285860"/>
            <a:ext cx="8024837" cy="4958505"/>
          </a:xfrm>
          <a:prstGeom prst="rect">
            <a:avLst/>
          </a:prstGeom>
          <a:noFill/>
          <a:ln w="9525">
            <a:noFill/>
            <a:miter lim="800000"/>
            <a:headEnd/>
            <a:tailEnd/>
          </a:ln>
          <a:effectLst/>
        </p:spPr>
      </p:pic>
      <p:sp>
        <p:nvSpPr>
          <p:cNvPr id="5" name="TextBox 4"/>
          <p:cNvSpPr txBox="1"/>
          <p:nvPr/>
        </p:nvSpPr>
        <p:spPr>
          <a:xfrm>
            <a:off x="2714612" y="1500174"/>
            <a:ext cx="1854995" cy="307777"/>
          </a:xfrm>
          <a:prstGeom prst="rect">
            <a:avLst/>
          </a:prstGeom>
          <a:noFill/>
        </p:spPr>
        <p:txBody>
          <a:bodyPr wrap="none" rtlCol="0">
            <a:spAutoFit/>
          </a:bodyPr>
          <a:lstStyle/>
          <a:p>
            <a:r>
              <a:rPr lang="ar-IQ" sz="1400" dirty="0" smtClean="0"/>
              <a:t>شريط أدوات الوصول السريع</a:t>
            </a:r>
            <a:endParaRPr lang="en-US" sz="1400" dirty="0"/>
          </a:p>
        </p:txBody>
      </p:sp>
      <p:sp>
        <p:nvSpPr>
          <p:cNvPr id="6" name="TextBox 5"/>
          <p:cNvSpPr txBox="1"/>
          <p:nvPr/>
        </p:nvSpPr>
        <p:spPr>
          <a:xfrm>
            <a:off x="928662" y="1500174"/>
            <a:ext cx="1029449" cy="307777"/>
          </a:xfrm>
          <a:prstGeom prst="rect">
            <a:avLst/>
          </a:prstGeom>
          <a:noFill/>
        </p:spPr>
        <p:txBody>
          <a:bodyPr wrap="none" rtlCol="0">
            <a:spAutoFit/>
          </a:bodyPr>
          <a:lstStyle/>
          <a:p>
            <a:r>
              <a:rPr lang="ar-IQ" sz="1400" dirty="0" smtClean="0"/>
              <a:t>قائمة التطبيقات</a:t>
            </a:r>
            <a:endParaRPr lang="en-US" sz="1400" dirty="0"/>
          </a:p>
        </p:txBody>
      </p:sp>
      <p:sp>
        <p:nvSpPr>
          <p:cNvPr id="8" name="TextBox 7"/>
          <p:cNvSpPr txBox="1"/>
          <p:nvPr/>
        </p:nvSpPr>
        <p:spPr>
          <a:xfrm>
            <a:off x="6000760" y="3357562"/>
            <a:ext cx="1003801" cy="307777"/>
          </a:xfrm>
          <a:prstGeom prst="rect">
            <a:avLst/>
          </a:prstGeom>
          <a:noFill/>
        </p:spPr>
        <p:txBody>
          <a:bodyPr wrap="none" rtlCol="0">
            <a:spAutoFit/>
          </a:bodyPr>
          <a:lstStyle/>
          <a:p>
            <a:r>
              <a:rPr lang="ar-IQ" sz="1400" dirty="0" smtClean="0"/>
              <a:t>مكعب العرض</a:t>
            </a:r>
            <a:endParaRPr lang="en-US" sz="1400" dirty="0"/>
          </a:p>
        </p:txBody>
      </p:sp>
      <p:sp>
        <p:nvSpPr>
          <p:cNvPr id="9" name="TextBox 8"/>
          <p:cNvSpPr txBox="1"/>
          <p:nvPr/>
        </p:nvSpPr>
        <p:spPr>
          <a:xfrm>
            <a:off x="6643702" y="4572008"/>
            <a:ext cx="862737" cy="307777"/>
          </a:xfrm>
          <a:prstGeom prst="rect">
            <a:avLst/>
          </a:prstGeom>
          <a:noFill/>
        </p:spPr>
        <p:txBody>
          <a:bodyPr wrap="none" rtlCol="0">
            <a:spAutoFit/>
          </a:bodyPr>
          <a:lstStyle/>
          <a:p>
            <a:r>
              <a:rPr lang="ar-IQ" sz="1400" dirty="0" smtClean="0"/>
              <a:t>شريط التنقل</a:t>
            </a:r>
            <a:endParaRPr lang="en-US" sz="1400" dirty="0"/>
          </a:p>
        </p:txBody>
      </p:sp>
      <p:sp>
        <p:nvSpPr>
          <p:cNvPr id="10" name="TextBox 9"/>
          <p:cNvSpPr txBox="1"/>
          <p:nvPr/>
        </p:nvSpPr>
        <p:spPr>
          <a:xfrm>
            <a:off x="6715140" y="5072074"/>
            <a:ext cx="878767" cy="307777"/>
          </a:xfrm>
          <a:prstGeom prst="rect">
            <a:avLst/>
          </a:prstGeom>
          <a:noFill/>
        </p:spPr>
        <p:txBody>
          <a:bodyPr wrap="none" rtlCol="0">
            <a:spAutoFit/>
          </a:bodyPr>
          <a:lstStyle/>
          <a:p>
            <a:r>
              <a:rPr lang="ar-IQ" sz="1400" dirty="0" smtClean="0"/>
              <a:t>شريط الحالة</a:t>
            </a:r>
          </a:p>
        </p:txBody>
      </p:sp>
      <p:sp>
        <p:nvSpPr>
          <p:cNvPr id="11" name="TextBox 10"/>
          <p:cNvSpPr txBox="1"/>
          <p:nvPr/>
        </p:nvSpPr>
        <p:spPr>
          <a:xfrm>
            <a:off x="3071802" y="5000636"/>
            <a:ext cx="840295" cy="307777"/>
          </a:xfrm>
          <a:prstGeom prst="rect">
            <a:avLst/>
          </a:prstGeom>
          <a:noFill/>
        </p:spPr>
        <p:txBody>
          <a:bodyPr wrap="none" rtlCol="0">
            <a:spAutoFit/>
          </a:bodyPr>
          <a:lstStyle/>
          <a:p>
            <a:r>
              <a:rPr lang="ar-IQ" sz="1400" dirty="0" smtClean="0"/>
              <a:t>خط الاوامر</a:t>
            </a:r>
            <a:endParaRPr lang="en-US" sz="1400" dirty="0"/>
          </a:p>
        </p:txBody>
      </p:sp>
      <p:sp>
        <p:nvSpPr>
          <p:cNvPr id="12" name="TextBox 11"/>
          <p:cNvSpPr txBox="1"/>
          <p:nvPr/>
        </p:nvSpPr>
        <p:spPr>
          <a:xfrm>
            <a:off x="857224" y="4572008"/>
            <a:ext cx="1518364" cy="307777"/>
          </a:xfrm>
          <a:prstGeom prst="rect">
            <a:avLst/>
          </a:prstGeom>
          <a:noFill/>
        </p:spPr>
        <p:txBody>
          <a:bodyPr wrap="none" rtlCol="0">
            <a:spAutoFit/>
          </a:bodyPr>
          <a:lstStyle/>
          <a:p>
            <a:r>
              <a:rPr lang="ar-IQ" sz="1400" dirty="0" smtClean="0"/>
              <a:t>نظام احداثيات المستخدم</a:t>
            </a:r>
            <a:endParaRPr lang="en-US" sz="1400" dirty="0"/>
          </a:p>
        </p:txBody>
      </p:sp>
      <p:sp>
        <p:nvSpPr>
          <p:cNvPr id="13" name="TextBox 12"/>
          <p:cNvSpPr txBox="1"/>
          <p:nvPr/>
        </p:nvSpPr>
        <p:spPr>
          <a:xfrm>
            <a:off x="714348" y="3786190"/>
            <a:ext cx="1130438" cy="307777"/>
          </a:xfrm>
          <a:prstGeom prst="rect">
            <a:avLst/>
          </a:prstGeom>
          <a:noFill/>
        </p:spPr>
        <p:txBody>
          <a:bodyPr wrap="none" rtlCol="0">
            <a:spAutoFit/>
          </a:bodyPr>
          <a:lstStyle/>
          <a:p>
            <a:r>
              <a:rPr lang="ar-IQ" sz="1400" dirty="0" smtClean="0"/>
              <a:t>التحكم في اللوحة</a:t>
            </a:r>
            <a:endParaRPr lang="en-US" sz="1400" dirty="0"/>
          </a:p>
        </p:txBody>
      </p:sp>
      <p:sp>
        <p:nvSpPr>
          <p:cNvPr id="14" name="TextBox 13"/>
          <p:cNvSpPr txBox="1"/>
          <p:nvPr/>
        </p:nvSpPr>
        <p:spPr>
          <a:xfrm>
            <a:off x="1571604" y="3214686"/>
            <a:ext cx="1383712" cy="307777"/>
          </a:xfrm>
          <a:prstGeom prst="rect">
            <a:avLst/>
          </a:prstGeom>
          <a:noFill/>
        </p:spPr>
        <p:txBody>
          <a:bodyPr wrap="none" rtlCol="0">
            <a:spAutoFit/>
          </a:bodyPr>
          <a:lstStyle/>
          <a:p>
            <a:r>
              <a:rPr lang="ar-IQ" sz="1400" dirty="0" smtClean="0"/>
              <a:t>علامات تبويب الملف</a:t>
            </a:r>
            <a:endParaRPr lang="en-US" sz="1400" dirty="0"/>
          </a:p>
        </p:txBody>
      </p:sp>
      <p:sp>
        <p:nvSpPr>
          <p:cNvPr id="15" name="TextBox 14"/>
          <p:cNvSpPr txBox="1"/>
          <p:nvPr/>
        </p:nvSpPr>
        <p:spPr>
          <a:xfrm>
            <a:off x="4643438" y="3143248"/>
            <a:ext cx="673582" cy="307777"/>
          </a:xfrm>
          <a:prstGeom prst="rect">
            <a:avLst/>
          </a:prstGeom>
          <a:noFill/>
        </p:spPr>
        <p:txBody>
          <a:bodyPr wrap="none" rtlCol="0">
            <a:spAutoFit/>
          </a:bodyPr>
          <a:lstStyle/>
          <a:p>
            <a:r>
              <a:rPr lang="ar-IQ" sz="1400" dirty="0" smtClean="0"/>
              <a:t>الاشرطة</a:t>
            </a:r>
          </a:p>
        </p:txBody>
      </p:sp>
      <p:sp>
        <p:nvSpPr>
          <p:cNvPr id="16" name="TextBox 15"/>
          <p:cNvSpPr txBox="1"/>
          <p:nvPr/>
        </p:nvSpPr>
        <p:spPr>
          <a:xfrm>
            <a:off x="3500430" y="3143248"/>
            <a:ext cx="636713" cy="307777"/>
          </a:xfrm>
          <a:prstGeom prst="rect">
            <a:avLst/>
          </a:prstGeom>
          <a:noFill/>
        </p:spPr>
        <p:txBody>
          <a:bodyPr wrap="none" rtlCol="0">
            <a:spAutoFit/>
          </a:bodyPr>
          <a:lstStyle/>
          <a:p>
            <a:r>
              <a:rPr lang="ar-IQ" sz="1400" dirty="0" smtClean="0"/>
              <a:t>اللوحات</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IQ" sz="3600" dirty="0" smtClean="0">
                <a:latin typeface="Arial Black" pitchFamily="34" charset="0"/>
                <a:cs typeface="(AH) Manal Black" pitchFamily="2" charset="-78"/>
              </a:rPr>
              <a:t>واجهة </a:t>
            </a:r>
            <a:r>
              <a:rPr lang="ar-IQ" sz="3600" dirty="0" smtClean="0">
                <a:latin typeface="Arial Black" pitchFamily="34" charset="0"/>
                <a:cs typeface="(AH) Manal Black" pitchFamily="2" charset="-78"/>
              </a:rPr>
              <a:t>البرنامج- انواع الواجهات - اللوحات     </a:t>
            </a:r>
            <a:r>
              <a:rPr lang="en-US" sz="2400" b="1" dirty="0" smtClean="0">
                <a:latin typeface="Arial Black" pitchFamily="34" charset="0"/>
                <a:cs typeface="(AH) Manal Black" pitchFamily="2" charset="-78"/>
              </a:rPr>
              <a:t>AutoCAD 2021</a:t>
            </a:r>
          </a:p>
        </p:txBody>
      </p:sp>
      <p:pic>
        <p:nvPicPr>
          <p:cNvPr id="4098" name="Picture 2"/>
          <p:cNvPicPr>
            <a:picLocks noChangeAspect="1" noChangeArrowheads="1"/>
          </p:cNvPicPr>
          <p:nvPr/>
        </p:nvPicPr>
        <p:blipFill>
          <a:blip r:embed="rId2" cstate="print"/>
          <a:srcRect/>
          <a:stretch>
            <a:fillRect/>
          </a:stretch>
        </p:blipFill>
        <p:spPr bwMode="auto">
          <a:xfrm>
            <a:off x="3347864" y="1124744"/>
            <a:ext cx="2286016" cy="236651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467544" y="1268760"/>
            <a:ext cx="2286016" cy="2477701"/>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571472" y="4357694"/>
            <a:ext cx="8024838" cy="1647653"/>
          </a:xfrm>
          <a:prstGeom prst="rect">
            <a:avLst/>
          </a:prstGeom>
          <a:noFill/>
          <a:ln w="9525">
            <a:noFill/>
            <a:miter lim="800000"/>
            <a:headEnd/>
            <a:tailEnd/>
          </a:ln>
          <a:effectLst/>
        </p:spPr>
      </p:pic>
      <p:sp>
        <p:nvSpPr>
          <p:cNvPr id="18" name="TextBox 17"/>
          <p:cNvSpPr txBox="1"/>
          <p:nvPr/>
        </p:nvSpPr>
        <p:spPr>
          <a:xfrm>
            <a:off x="1500166" y="4071942"/>
            <a:ext cx="748923" cy="369332"/>
          </a:xfrm>
          <a:prstGeom prst="rect">
            <a:avLst/>
          </a:prstGeom>
          <a:noFill/>
        </p:spPr>
        <p:txBody>
          <a:bodyPr wrap="none" rtlCol="0">
            <a:spAutoFit/>
          </a:bodyPr>
          <a:lstStyle/>
          <a:p>
            <a:r>
              <a:rPr lang="ar-IQ" dirty="0" smtClean="0"/>
              <a:t>الادوات</a:t>
            </a:r>
          </a:p>
        </p:txBody>
      </p:sp>
      <p:sp>
        <p:nvSpPr>
          <p:cNvPr id="19" name="TextBox 18"/>
          <p:cNvSpPr txBox="1"/>
          <p:nvPr/>
        </p:nvSpPr>
        <p:spPr>
          <a:xfrm>
            <a:off x="2714612" y="4071942"/>
            <a:ext cx="822661" cy="369332"/>
          </a:xfrm>
          <a:prstGeom prst="rect">
            <a:avLst/>
          </a:prstGeom>
          <a:noFill/>
        </p:spPr>
        <p:txBody>
          <a:bodyPr wrap="none" rtlCol="0">
            <a:spAutoFit/>
          </a:bodyPr>
          <a:lstStyle/>
          <a:p>
            <a:r>
              <a:rPr lang="ar-IQ" dirty="0" smtClean="0"/>
              <a:t>التبويبات</a:t>
            </a:r>
            <a:endParaRPr lang="en-US" dirty="0"/>
          </a:p>
        </p:txBody>
      </p:sp>
      <p:sp>
        <p:nvSpPr>
          <p:cNvPr id="20" name="TextBox 19"/>
          <p:cNvSpPr txBox="1"/>
          <p:nvPr/>
        </p:nvSpPr>
        <p:spPr>
          <a:xfrm>
            <a:off x="2714612" y="5929330"/>
            <a:ext cx="768159" cy="369332"/>
          </a:xfrm>
          <a:prstGeom prst="rect">
            <a:avLst/>
          </a:prstGeom>
          <a:noFill/>
        </p:spPr>
        <p:txBody>
          <a:bodyPr wrap="none" rtlCol="0">
            <a:spAutoFit/>
          </a:bodyPr>
          <a:lstStyle/>
          <a:p>
            <a:r>
              <a:rPr lang="ar-IQ" dirty="0" smtClean="0"/>
              <a:t>اللوحات</a:t>
            </a:r>
            <a:endParaRPr lang="en-US" dirty="0"/>
          </a:p>
        </p:txBody>
      </p:sp>
      <p:sp>
        <p:nvSpPr>
          <p:cNvPr id="21" name="TextBox 20"/>
          <p:cNvSpPr txBox="1"/>
          <p:nvPr/>
        </p:nvSpPr>
        <p:spPr>
          <a:xfrm>
            <a:off x="857224" y="1071546"/>
            <a:ext cx="1848583" cy="369332"/>
          </a:xfrm>
          <a:prstGeom prst="rect">
            <a:avLst/>
          </a:prstGeom>
          <a:noFill/>
        </p:spPr>
        <p:txBody>
          <a:bodyPr wrap="none" rtlCol="0">
            <a:spAutoFit/>
          </a:bodyPr>
          <a:lstStyle/>
          <a:p>
            <a:r>
              <a:rPr lang="ar-IQ" dirty="0" smtClean="0"/>
              <a:t>المسودات والملاحظات</a:t>
            </a:r>
            <a:endParaRPr lang="en-US" dirty="0"/>
          </a:p>
        </p:txBody>
      </p:sp>
      <p:sp>
        <p:nvSpPr>
          <p:cNvPr id="10" name="TextBox 9"/>
          <p:cNvSpPr txBox="1"/>
          <p:nvPr/>
        </p:nvSpPr>
        <p:spPr>
          <a:xfrm>
            <a:off x="6588224" y="2204864"/>
            <a:ext cx="2234906" cy="369332"/>
          </a:xfrm>
          <a:prstGeom prst="rect">
            <a:avLst/>
          </a:prstGeom>
          <a:noFill/>
        </p:spPr>
        <p:txBody>
          <a:bodyPr wrap="none" rtlCol="1">
            <a:spAutoFit/>
          </a:bodyPr>
          <a:lstStyle/>
          <a:p>
            <a:r>
              <a:rPr lang="ar-IQ" dirty="0" smtClean="0"/>
              <a:t>توجد ثلاثة واجهات للبرنامج</a:t>
            </a:r>
            <a:endParaRPr lang="ar-IQ" dirty="0"/>
          </a:p>
        </p:txBody>
      </p:sp>
      <p:cxnSp>
        <p:nvCxnSpPr>
          <p:cNvPr id="12" name="Straight Connector 11"/>
          <p:cNvCxnSpPr/>
          <p:nvPr/>
        </p:nvCxnSpPr>
        <p:spPr>
          <a:xfrm>
            <a:off x="5220072" y="1916832"/>
            <a:ext cx="1296144"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39952" y="2204864"/>
            <a:ext cx="2376264"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355976" y="2420888"/>
            <a:ext cx="2160240" cy="7200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260648"/>
            <a:ext cx="8643998"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IQ" sz="3600" dirty="0" smtClean="0">
                <a:latin typeface="Arial Black" pitchFamily="34" charset="0"/>
                <a:cs typeface="(AH) Manal Black" pitchFamily="2" charset="-78"/>
              </a:rPr>
              <a:t>واجهة </a:t>
            </a:r>
            <a:r>
              <a:rPr lang="ar-IQ" sz="3600" dirty="0" smtClean="0">
                <a:latin typeface="Arial Black" pitchFamily="34" charset="0"/>
                <a:cs typeface="(AH) Manal Black" pitchFamily="2" charset="-78"/>
              </a:rPr>
              <a:t>البرنامج – قائمة التطبيقات       </a:t>
            </a:r>
            <a:r>
              <a:rPr lang="en-US" sz="2400" b="1" dirty="0" smtClean="0">
                <a:latin typeface="Arial Black" pitchFamily="34" charset="0"/>
                <a:cs typeface="(AH) Manal Black" pitchFamily="2" charset="-78"/>
              </a:rPr>
              <a:t>AutoCAD 2021</a:t>
            </a:r>
          </a:p>
          <a:p>
            <a:pPr algn="ctr" rtl="1"/>
            <a:r>
              <a:rPr lang="ar-IQ" sz="2400" b="1" dirty="0" smtClean="0">
                <a:latin typeface="Arial Black" pitchFamily="34" charset="0"/>
                <a:cs typeface="(AH) Manal Black" pitchFamily="2" charset="-78"/>
              </a:rPr>
              <a:t>شريط أدوات الوصول </a:t>
            </a:r>
            <a:r>
              <a:rPr lang="ar-IQ" sz="2400" b="1" dirty="0" smtClean="0">
                <a:latin typeface="Arial Black" pitchFamily="34" charset="0"/>
                <a:cs typeface="(AH) Manal Black" pitchFamily="2" charset="-78"/>
              </a:rPr>
              <a:t>السريع - علامات تبويب الملف – التحكم في </a:t>
            </a:r>
            <a:r>
              <a:rPr lang="ar-IQ" sz="2400" b="1" dirty="0" smtClean="0">
                <a:latin typeface="Arial Black" pitchFamily="34" charset="0"/>
                <a:cs typeface="(AH) Manal Black" pitchFamily="2" charset="-78"/>
              </a:rPr>
              <a:t>اللوحة</a:t>
            </a:r>
          </a:p>
        </p:txBody>
      </p:sp>
      <p:pic>
        <p:nvPicPr>
          <p:cNvPr id="5122" name="Picture 2"/>
          <p:cNvPicPr>
            <a:picLocks noChangeAspect="1" noChangeArrowheads="1"/>
          </p:cNvPicPr>
          <p:nvPr/>
        </p:nvPicPr>
        <p:blipFill>
          <a:blip r:embed="rId2" cstate="print"/>
          <a:srcRect/>
          <a:stretch>
            <a:fillRect/>
          </a:stretch>
        </p:blipFill>
        <p:spPr bwMode="auto">
          <a:xfrm>
            <a:off x="107504" y="1412776"/>
            <a:ext cx="5273018" cy="4686312"/>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4932040" y="1412776"/>
            <a:ext cx="4086225" cy="5524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4932040" y="2924944"/>
            <a:ext cx="4062370" cy="1071570"/>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cstate="print"/>
          <a:srcRect/>
          <a:stretch>
            <a:fillRect/>
          </a:stretch>
        </p:blipFill>
        <p:spPr bwMode="auto">
          <a:xfrm>
            <a:off x="5220072" y="4437112"/>
            <a:ext cx="2928958" cy="1668922"/>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388</Words>
  <Application>Microsoft Office PowerPoint</Application>
  <PresentationFormat>On-screen Show (4:3)</PresentationFormat>
  <Paragraphs>56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AutoCad 2021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AutoCad 2021</dc:title>
  <dc:creator>wameedh</dc:creator>
  <cp:lastModifiedBy>wameedh</cp:lastModifiedBy>
  <cp:revision>23</cp:revision>
  <dcterms:created xsi:type="dcterms:W3CDTF">2021-10-20T16:32:18Z</dcterms:created>
  <dcterms:modified xsi:type="dcterms:W3CDTF">2021-10-24T18:48:12Z</dcterms:modified>
</cp:coreProperties>
</file>